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13716000" cy="24384000"/>
  <p:embeddedFontLst>
    <p:embeddedFont>
      <p:font typeface="EB Garamond"/>
      <p:regular r:id="rId15"/>
      <p:bold r:id="rId16"/>
      <p:italic r:id="rId17"/>
      <p:boldItalic r:id="rId18"/>
    </p:embeddedFont>
    <p:embeddedFont>
      <p:font typeface="Arial Black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kTXxdkepy9o/sTrpvtfxc8j0A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5C0EE9-AE83-47D1-8859-947C7DC930F1}">
  <a:tblStyle styleId="{195C0EE9-AE83-47D1-8859-947C7DC930F1}" styleName="Table_0">
    <a:wholeTbl>
      <a:tcTxStyle b="off" i="off">
        <a:font>
          <a:latin typeface="Sabon Next LT"/>
          <a:ea typeface="Sabon Next LT"/>
          <a:cs typeface="Sabon Next L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F6F6"/>
          </a:solidFill>
        </a:fill>
      </a:tcStyle>
    </a:wholeTbl>
    <a:band1H>
      <a:tcTxStyle/>
      <a:tcStyle>
        <a:fill>
          <a:solidFill>
            <a:srgbClr val="FBEDED"/>
          </a:solidFill>
        </a:fill>
      </a:tcStyle>
    </a:band1H>
    <a:band2H>
      <a:tcTxStyle/>
    </a:band2H>
    <a:band1V>
      <a:tcTxStyle/>
      <a:tcStyle>
        <a:fill>
          <a:solidFill>
            <a:srgbClr val="FBEDED"/>
          </a:solidFill>
        </a:fill>
      </a:tcStyle>
    </a:band1V>
    <a:band2V>
      <a:tcTxStyle/>
    </a:band2V>
    <a:lastCol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1CED700-F3D4-4869-AB12-3A102606884B}" styleName="Table_1">
    <a:wholeTbl>
      <a:tcTxStyle b="off" i="off">
        <a:font>
          <a:latin typeface="Sabon Next LT"/>
          <a:ea typeface="Sabon Next LT"/>
          <a:cs typeface="Sabon Next L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EDED"/>
          </a:solidFill>
        </a:fill>
      </a:tcStyle>
    </a:wholeTbl>
    <a:band1H>
      <a:tcTxStyle/>
      <a:tcStyle>
        <a:fill>
          <a:solidFill>
            <a:srgbClr val="F2DADA"/>
          </a:solidFill>
        </a:fill>
      </a:tcStyle>
    </a:band1H>
    <a:band2H>
      <a:tcTxStyle/>
    </a:band2H>
    <a:band1V>
      <a:tcTxStyle/>
      <a:tcStyle>
        <a:fill>
          <a:solidFill>
            <a:srgbClr val="F2DADA"/>
          </a:solidFill>
        </a:fill>
      </a:tcStyle>
    </a:band1V>
    <a:band2V>
      <a:tcTxStyle/>
    </a:band2V>
    <a:lastCol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abon Next LT"/>
          <a:ea typeface="Sabon Next LT"/>
          <a:cs typeface="Sabon Next L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456"/>
        <p:guide pos="2616" orient="horz"/>
        <p:guide pos="3264" orient="horz"/>
        <p:guide pos="6912"/>
        <p:guide pos="2136" orient="horz"/>
        <p:guide pos="4008" orient="horz"/>
        <p:guide pos="1152" orient="horz"/>
        <p:guide pos="2352" orient="horz"/>
        <p:guide pos="1512" orient="horz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960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EBGaramond-regular.fntdata"/><Relationship Id="rId14" Type="http://schemas.openxmlformats.org/officeDocument/2006/relationships/slide" Target="slides/slide8.xml"/><Relationship Id="rId17" Type="http://schemas.openxmlformats.org/officeDocument/2006/relationships/font" Target="fonts/EBGaramond-italic.fntdata"/><Relationship Id="rId16" Type="http://schemas.openxmlformats.org/officeDocument/2006/relationships/font" Target="fonts/EBGaramond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ArialBlack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EBGaramon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1" name="Google Shape;11;p10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1600201" y="1153228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2795588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10"/>
          <p:cNvSpPr txBox="1"/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subTitle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b="1" sz="33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b="1" sz="10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b="1" sz="10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preencoded.png" id="90" name="Google Shape;90;p19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92" name="Google Shape;92;p19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9"/>
          <p:cNvSpPr/>
          <p:nvPr/>
        </p:nvSpPr>
        <p:spPr>
          <a:xfrm flipH="1">
            <a:off x="2535251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19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4">
  <p:cSld name="Team x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0"/>
          <p:cNvSpPr/>
          <p:nvPr>
            <p:ph idx="2" type="pic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3" type="body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/>
          <p:nvPr>
            <p:ph idx="4" type="pic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5" name="Google Shape;105;p20"/>
          <p:cNvSpPr txBox="1"/>
          <p:nvPr>
            <p:ph idx="5" type="body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6" type="body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0"/>
          <p:cNvSpPr/>
          <p:nvPr>
            <p:ph idx="7" type="pic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8" name="Google Shape;108;p20"/>
          <p:cNvSpPr txBox="1"/>
          <p:nvPr>
            <p:ph idx="8" type="body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9" type="body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0"/>
          <p:cNvSpPr/>
          <p:nvPr>
            <p:ph idx="13" type="pic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1" name="Google Shape;111;p20"/>
          <p:cNvSpPr txBox="1"/>
          <p:nvPr>
            <p:ph idx="14" type="body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2743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5" type="body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x8">
  <p:cSld name="Team x8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1"/>
          <p:cNvSpPr/>
          <p:nvPr>
            <p:ph idx="2" type="pic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3" type="body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1"/>
          <p:cNvSpPr/>
          <p:nvPr>
            <p:ph idx="4" type="pic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1" name="Google Shape;121;p21"/>
          <p:cNvSpPr txBox="1"/>
          <p:nvPr>
            <p:ph idx="5" type="body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6" type="body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/>
          <p:nvPr>
            <p:ph idx="7" type="pic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4" name="Google Shape;124;p21"/>
          <p:cNvSpPr txBox="1"/>
          <p:nvPr>
            <p:ph idx="8" type="body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9" type="body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/>
          <p:nvPr>
            <p:ph idx="13" type="pic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7" name="Google Shape;127;p21"/>
          <p:cNvSpPr txBox="1"/>
          <p:nvPr>
            <p:ph idx="14" type="body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5" type="body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1"/>
          <p:cNvSpPr/>
          <p:nvPr>
            <p:ph idx="16" type="pic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0" name="Google Shape;130;p21"/>
          <p:cNvSpPr txBox="1"/>
          <p:nvPr>
            <p:ph idx="17" type="body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8" type="body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1"/>
          <p:cNvSpPr/>
          <p:nvPr>
            <p:ph idx="19" type="pic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3" name="Google Shape;133;p21"/>
          <p:cNvSpPr txBox="1"/>
          <p:nvPr>
            <p:ph idx="20" type="body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1" type="body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1"/>
          <p:cNvSpPr/>
          <p:nvPr>
            <p:ph idx="22" type="pic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6" name="Google Shape;136;p21"/>
          <p:cNvSpPr txBox="1"/>
          <p:nvPr>
            <p:ph idx="23" type="body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4" type="body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1"/>
          <p:cNvSpPr/>
          <p:nvPr>
            <p:ph idx="25" type="pic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9" name="Google Shape;139;p21"/>
          <p:cNvSpPr txBox="1"/>
          <p:nvPr>
            <p:ph idx="26" type="body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0" spcFirstLastPara="1" rIns="0" wrap="square" tIns="155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7" type="body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p22"/>
          <p:cNvSpPr/>
          <p:nvPr>
            <p:ph idx="2" type="pic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2" name="Google Shape;152;p22"/>
          <p:cNvSpPr txBox="1"/>
          <p:nvPr>
            <p:ph idx="3" type="body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4" type="body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2"/>
          <p:cNvSpPr/>
          <p:nvPr>
            <p:ph idx="5" type="pic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5" name="Google Shape;155;p22"/>
          <p:cNvSpPr txBox="1"/>
          <p:nvPr>
            <p:ph idx="6" type="body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7" type="body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22"/>
          <p:cNvSpPr/>
          <p:nvPr>
            <p:ph idx="8" type="pic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8" name="Google Shape;158;p22"/>
          <p:cNvSpPr txBox="1"/>
          <p:nvPr>
            <p:ph idx="9" type="body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3" type="body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22"/>
          <p:cNvSpPr/>
          <p:nvPr>
            <p:ph idx="14" type="pic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61" name="Google Shape;161;p22"/>
          <p:cNvSpPr txBox="1"/>
          <p:nvPr>
            <p:ph idx="15" type="body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6" type="body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22"/>
          <p:cNvSpPr/>
          <p:nvPr>
            <p:ph idx="17" type="pic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4" name="Google Shape;164;p22"/>
          <p:cNvSpPr txBox="1"/>
          <p:nvPr>
            <p:ph idx="18" type="body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0" y="0"/>
            <a:ext cx="2838450" cy="2857958"/>
          </a:xfrm>
          <a:custGeom>
            <a:rect b="b" l="l" r="r" t="t"/>
            <a:pathLst>
              <a:path extrusionOk="0" h="2857958" w="283845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1" y="-1"/>
            <a:ext cx="1970627" cy="1990267"/>
          </a:xfrm>
          <a:custGeom>
            <a:rect b="b" l="l" r="r" t="t"/>
            <a:pathLst>
              <a:path extrusionOk="0" h="1990267" w="197062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1" y="1"/>
            <a:ext cx="1003449" cy="1013015"/>
          </a:xfrm>
          <a:custGeom>
            <a:rect b="b" l="l" r="r" t="t"/>
            <a:pathLst>
              <a:path extrusionOk="0" h="1013015" w="1003449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preencoded.png" id="171" name="Google Shape;171;p23"/>
          <p:cNvSpPr/>
          <p:nvPr/>
        </p:nvSpPr>
        <p:spPr>
          <a:xfrm>
            <a:off x="1458332" y="590133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4" name="Google Shape;174;p23"/>
          <p:cNvSpPr txBox="1"/>
          <p:nvPr>
            <p:ph idx="3" type="body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23"/>
          <p:cNvSpPr txBox="1"/>
          <p:nvPr>
            <p:ph idx="4" type="body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3"/>
          <p:cNvSpPr txBox="1"/>
          <p:nvPr>
            <p:ph idx="5" type="body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p23"/>
          <p:cNvSpPr txBox="1"/>
          <p:nvPr>
            <p:ph idx="6" type="body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7" type="body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8" type="body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9" type="body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3" type="body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2" name="Google Shape;182;p23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cap="flat" cmpd="sng" w="12700">
            <a:solidFill>
              <a:srgbClr val="F1D0D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4"/>
          <p:cNvSpPr/>
          <p:nvPr>
            <p:ph idx="2" type="pic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89" name="Google Shape;189;p24"/>
          <p:cNvSpPr txBox="1"/>
          <p:nvPr>
            <p:ph idx="3" type="body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4" type="body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1" name="Google Shape;191;p24"/>
          <p:cNvSpPr/>
          <p:nvPr>
            <p:ph idx="5" type="pic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2" name="Google Shape;192;p24"/>
          <p:cNvSpPr txBox="1"/>
          <p:nvPr>
            <p:ph idx="6" type="body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7" type="body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8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4" name="Google Shape;194;p24"/>
          <p:cNvSpPr/>
          <p:nvPr>
            <p:ph idx="8" type="pic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95" name="Google Shape;195;p24"/>
          <p:cNvSpPr txBox="1"/>
          <p:nvPr>
            <p:ph idx="9" type="body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97" name="Google Shape;197;p25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198" name="Google Shape;1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200" name="Google Shape;200;p25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2" type="body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2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2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2" name="Google Shape;222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8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/>
          <p:nvPr/>
        </p:nvSpPr>
        <p:spPr>
          <a:xfrm>
            <a:off x="0" y="3427336"/>
            <a:ext cx="3430200" cy="3430665"/>
          </a:xfrm>
          <a:custGeom>
            <a:rect b="b" l="l" r="r" t="t"/>
            <a:pathLst>
              <a:path extrusionOk="0" h="3430665" w="343020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0" y="3427336"/>
            <a:ext cx="3430200" cy="3430665"/>
          </a:xfrm>
          <a:custGeom>
            <a:rect b="b" l="l" r="r" t="t"/>
            <a:pathLst>
              <a:path extrusionOk="0" h="3430665" w="343020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1" y="1"/>
            <a:ext cx="3423785" cy="3437345"/>
          </a:xfrm>
          <a:custGeom>
            <a:rect b="b" l="l" r="r" t="t"/>
            <a:pathLst>
              <a:path extrusionOk="0" h="3437345" w="342378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" name="Google Shape;20;p11"/>
          <p:cNvSpPr txBox="1"/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1"/>
          <p:cNvSpPr/>
          <p:nvPr/>
        </p:nvSpPr>
        <p:spPr>
          <a:xfrm>
            <a:off x="1" y="869"/>
            <a:ext cx="3423785" cy="3436477"/>
          </a:xfrm>
          <a:custGeom>
            <a:rect b="b" l="l" r="r" t="t"/>
            <a:pathLst>
              <a:path extrusionOk="0" h="3436477" w="3423785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0" name="Google Shape;230;p29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Title and Tab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9866106" y="0"/>
            <a:ext cx="2325894" cy="2180854"/>
          </a:xfrm>
          <a:custGeom>
            <a:rect b="b" l="l" r="r" t="t"/>
            <a:pathLst>
              <a:path extrusionOk="0" h="2180854" w="232589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12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preencoded.png" id="33" name="Google Shape;33;p13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34" name="Google Shape;3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36" name="Google Shape;36;p13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37" name="Google Shape;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indent="-3111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4" name="Google Shape;44;p14"/>
          <p:cNvSpPr/>
          <p:nvPr/>
        </p:nvSpPr>
        <p:spPr>
          <a:xfrm>
            <a:off x="8758238" y="-14287"/>
            <a:ext cx="3433763" cy="3452812"/>
          </a:xfrm>
          <a:custGeom>
            <a:rect b="b" l="l" r="r" t="t"/>
            <a:pathLst>
              <a:path extrusionOk="0" h="3452812" w="3433763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45" name="Google Shape;45;p14"/>
          <p:cNvSpPr/>
          <p:nvPr/>
        </p:nvSpPr>
        <p:spPr>
          <a:xfrm>
            <a:off x="8758238" y="3438525"/>
            <a:ext cx="3433763" cy="3433762"/>
          </a:xfrm>
          <a:custGeom>
            <a:rect b="b" l="l" r="r" t="t"/>
            <a:pathLst>
              <a:path extrusionOk="0" h="3433762" w="3433763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46" name="Google Shape;46;p14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47" name="Google Shape;47;p14"/>
          <p:cNvSpPr/>
          <p:nvPr/>
        </p:nvSpPr>
        <p:spPr>
          <a:xfrm flipH="1" rot="10800000">
            <a:off x="-20086" y="4580051"/>
            <a:ext cx="2277948" cy="2277948"/>
          </a:xfrm>
          <a:custGeom>
            <a:rect b="b" l="l" r="r" t="t"/>
            <a:pathLst>
              <a:path extrusionOk="0" h="2277948" w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48" name="Google Shape;4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descr="preencoded.png" id="49" name="Google Shape;49;p14"/>
          <p:cNvSpPr/>
          <p:nvPr/>
        </p:nvSpPr>
        <p:spPr>
          <a:xfrm>
            <a:off x="1707959" y="5667616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descr="preencoded.png" id="56" name="Google Shape;56;p15"/>
          <p:cNvSpPr/>
          <p:nvPr/>
        </p:nvSpPr>
        <p:spPr>
          <a:xfrm>
            <a:off x="7538626" y="13142"/>
            <a:ext cx="4653374" cy="6831717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preencoded.png"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6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62" name="Google Shape;62;p16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4" name="Google Shape;64;p16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65" name="Google Shape;65;p16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descr="preencoded.png" id="67" name="Google Shape;67;p16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2062836" y="686475"/>
            <a:ext cx="7774629" cy="6193018"/>
          </a:xfrm>
          <a:custGeom>
            <a:rect b="b" l="l" r="r" t="t"/>
            <a:pathLst>
              <a:path extrusionOk="0" h="6193018" w="7774629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7610252" y="1"/>
            <a:ext cx="2273668" cy="3147998"/>
          </a:xfrm>
          <a:custGeom>
            <a:rect b="b" l="l" r="r" t="t"/>
            <a:pathLst>
              <a:path extrusionOk="0" h="3147998" w="227366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9883919" y="2"/>
            <a:ext cx="2254928" cy="3141557"/>
          </a:xfrm>
          <a:custGeom>
            <a:rect b="b" l="l" r="r" t="t"/>
            <a:pathLst>
              <a:path extrusionOk="0" h="3141557" w="2254928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8395730" y="2"/>
            <a:ext cx="2959203" cy="2352793"/>
          </a:xfrm>
          <a:custGeom>
            <a:rect b="b" l="l" r="r" t="t"/>
            <a:pathLst>
              <a:path extrusionOk="0" h="2352793" w="295920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1390854" y="3130662"/>
            <a:ext cx="3106248" cy="3748831"/>
          </a:xfrm>
          <a:custGeom>
            <a:rect b="b" l="l" r="r" t="t"/>
            <a:pathLst>
              <a:path extrusionOk="0" h="3748831" w="3106248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3130661"/>
            <a:ext cx="1400640" cy="3748832"/>
          </a:xfrm>
          <a:custGeom>
            <a:rect b="b" l="l" r="r" t="t"/>
            <a:pathLst>
              <a:path extrusionOk="0" h="3748832" w="140064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Title and Char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 i="0" sz="44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/>
          <p:nvPr>
            <p:ph type="ctrTitle"/>
          </p:nvPr>
        </p:nvSpPr>
        <p:spPr>
          <a:xfrm>
            <a:off x="3011364" y="307730"/>
            <a:ext cx="6374423" cy="3842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</a:pPr>
            <a:r>
              <a:rPr lang="en-US" sz="3200"/>
              <a:t>ETHICAL DECISION MAKING IN THE FIELD OF IT/CSE AND CRITICISM AND JUSTIFICATION OF ACTIONS/STANCE AS PER ETHICAL FRAMEWORKS</a:t>
            </a:r>
            <a:endParaRPr/>
          </a:p>
        </p:txBody>
      </p:sp>
      <p:sp>
        <p:nvSpPr>
          <p:cNvPr id="237" name="Google Shape;237;p1"/>
          <p:cNvSpPr txBox="1"/>
          <p:nvPr>
            <p:ph idx="1" type="subTitle"/>
          </p:nvPr>
        </p:nvSpPr>
        <p:spPr>
          <a:xfrm>
            <a:off x="3452563" y="5532470"/>
            <a:ext cx="5492027" cy="1325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Md. Shahadat Anik Sheikh (2019-1-60-068)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Hasib Ar Rafiul Fahim (2019-1-60-036)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Rashik Buksh Rafsan (2018-3-60-088)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/>
          <p:nvPr/>
        </p:nvSpPr>
        <p:spPr>
          <a:xfrm>
            <a:off x="7320465" y="363416"/>
            <a:ext cx="4140014" cy="1330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t/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"/>
          <p:cNvPicPr preferRelativeResize="0"/>
          <p:nvPr/>
        </p:nvPicPr>
        <p:blipFill rotWithShape="1">
          <a:blip r:embed="rId3">
            <a:alphaModFix/>
          </a:blip>
          <a:srcRect b="316" l="0" r="0" t="317"/>
          <a:stretch/>
        </p:blipFill>
        <p:spPr>
          <a:xfrm>
            <a:off x="20" y="10"/>
            <a:ext cx="6901711" cy="6857990"/>
          </a:xfrm>
          <a:custGeom>
            <a:rect b="b" l="l" r="r" t="t"/>
            <a:pathLst>
              <a:path extrusionOk="0" h="6858000" w="6901731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p2"/>
          <p:cNvSpPr txBox="1"/>
          <p:nvPr>
            <p:ph idx="1" type="body"/>
          </p:nvPr>
        </p:nvSpPr>
        <p:spPr>
          <a:xfrm>
            <a:off x="6901731" y="1354232"/>
            <a:ext cx="4140014" cy="4786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715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</a:pPr>
            <a:r>
              <a:rPr lang="en-US" sz="2200"/>
              <a:t>Fire outbreak in a house.</a:t>
            </a:r>
            <a:endParaRPr/>
          </a:p>
          <a:p>
            <a:pPr indent="-1460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285750" lvl="0" marL="5715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</a:pPr>
            <a:r>
              <a:rPr lang="en-US" sz="2200"/>
              <a:t>Rescue robot sent to rescue victims.</a:t>
            </a:r>
            <a:endParaRPr/>
          </a:p>
          <a:p>
            <a:pPr indent="-1460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285750" lvl="0" marL="5715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</a:pPr>
            <a:r>
              <a:rPr lang="en-US" sz="2200"/>
              <a:t>At first two possible victim needed to be rescued.</a:t>
            </a:r>
            <a:endParaRPr/>
          </a:p>
          <a:p>
            <a:pPr indent="-1460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285750" lvl="0" marL="5715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</a:pPr>
            <a:r>
              <a:rPr lang="en-US" sz="2200"/>
              <a:t>Suddenly a cat entered the scenario.</a:t>
            </a:r>
            <a:endParaRPr/>
          </a:p>
          <a:p>
            <a:pPr indent="-1460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  <a:p>
            <a:pPr indent="-285750" lvl="0" marL="5715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</a:pPr>
            <a:r>
              <a:rPr lang="en-US" sz="2200"/>
              <a:t>The robot can carry out at a time only two victims.</a:t>
            </a:r>
            <a:endParaRPr/>
          </a:p>
        </p:txBody>
      </p:sp>
      <p:cxnSp>
        <p:nvCxnSpPr>
          <p:cNvPr id="245" name="Google Shape;245;p2"/>
          <p:cNvCxnSpPr/>
          <p:nvPr/>
        </p:nvCxnSpPr>
        <p:spPr>
          <a:xfrm>
            <a:off x="1772460" y="2844715"/>
            <a:ext cx="3546886" cy="2078977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46" name="Google Shape;246;p2"/>
          <p:cNvCxnSpPr/>
          <p:nvPr/>
        </p:nvCxnSpPr>
        <p:spPr>
          <a:xfrm flipH="1">
            <a:off x="659424" y="2844715"/>
            <a:ext cx="1128828" cy="584284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247" name="Google Shape;247;p2"/>
          <p:cNvCxnSpPr/>
          <p:nvPr/>
        </p:nvCxnSpPr>
        <p:spPr>
          <a:xfrm>
            <a:off x="1772459" y="2826935"/>
            <a:ext cx="207602" cy="1841585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48" name="Google Shape;248;p2"/>
          <p:cNvSpPr txBox="1"/>
          <p:nvPr>
            <p:ph type="title"/>
          </p:nvPr>
        </p:nvSpPr>
        <p:spPr>
          <a:xfrm>
            <a:off x="7117901" y="363416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b="1" lang="en-US" sz="4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OUR SCENARIO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"/>
          <p:cNvSpPr txBox="1"/>
          <p:nvPr>
            <p:ph type="title"/>
          </p:nvPr>
        </p:nvSpPr>
        <p:spPr>
          <a:xfrm>
            <a:off x="755650" y="59436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b="1" lang="en-US" sz="4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ETHICAL DILEMMA</a:t>
            </a:r>
            <a:endParaRPr/>
          </a:p>
        </p:txBody>
      </p:sp>
      <p:graphicFrame>
        <p:nvGraphicFramePr>
          <p:cNvPr id="254" name="Google Shape;254;p3"/>
          <p:cNvGraphicFramePr/>
          <p:nvPr/>
        </p:nvGraphicFramePr>
        <p:xfrm>
          <a:off x="846318" y="19694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{195C0EE9-AE83-47D1-8859-947C7DC930F1}</a:tableStyleId>
              </a:tblPr>
              <a:tblGrid>
                <a:gridCol w="5244850"/>
                <a:gridCol w="5244850"/>
              </a:tblGrid>
              <a:tr h="86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Decision</a:t>
                      </a:r>
                      <a:endParaRPr sz="19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8450" marB="48450" marR="96900" marL="969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Result</a:t>
                      </a:r>
                      <a:endParaRPr b="0" sz="19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8450" marB="48450" marR="96900" marL="96900" anchor="ctr">
                    <a:solidFill>
                      <a:srgbClr val="DF8C8C"/>
                    </a:solidFill>
                  </a:tcPr>
                </a:tc>
              </a:tr>
              <a:tr h="72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Robot picks old man and child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Cat will die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1D0D0"/>
                    </a:solidFill>
                  </a:tcPr>
                </a:tc>
              </a:tr>
              <a:tr h="72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rPr lang="en-US" sz="1900"/>
                        <a:t>Robot picks cat and child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Old man will die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</a:tr>
              <a:tr h="72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rPr lang="en-US" sz="1900"/>
                        <a:t>Robot picks old man and cat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Child will die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1D0D0"/>
                    </a:solidFill>
                  </a:tcPr>
                </a:tc>
              </a:tr>
            </a:tbl>
          </a:graphicData>
        </a:graphic>
      </p:graphicFrame>
      <p:sp>
        <p:nvSpPr>
          <p:cNvPr id="255" name="Google Shape;255;p3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"/>
          <p:cNvSpPr txBox="1"/>
          <p:nvPr/>
        </p:nvSpPr>
        <p:spPr>
          <a:xfrm>
            <a:off x="1111582" y="5597534"/>
            <a:ext cx="9959184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1" lang="en-US" sz="2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WHAT WOULD BE THE DECISION OF THE RESCUE ROBOT?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"/>
          <p:cNvSpPr txBox="1"/>
          <p:nvPr>
            <p:ph type="title"/>
          </p:nvPr>
        </p:nvSpPr>
        <p:spPr>
          <a:xfrm>
            <a:off x="510540" y="354628"/>
            <a:ext cx="11294012" cy="753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Arial Black"/>
              <a:buNone/>
            </a:pPr>
            <a:r>
              <a:rPr lang="en-US" sz="4000"/>
              <a:t>ANALYSIS OF EACH OF THE DECISIONS</a:t>
            </a:r>
            <a:endParaRPr/>
          </a:p>
        </p:txBody>
      </p:sp>
      <p:graphicFrame>
        <p:nvGraphicFramePr>
          <p:cNvPr id="262" name="Google Shape;262;p4"/>
          <p:cNvGraphicFramePr/>
          <p:nvPr/>
        </p:nvGraphicFramePr>
        <p:xfrm>
          <a:off x="259080" y="12948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{61CED700-F3D4-4869-AB12-3A102606884B}</a:tableStyleId>
              </a:tblPr>
              <a:tblGrid>
                <a:gridCol w="1812000"/>
                <a:gridCol w="3477850"/>
                <a:gridCol w="1863000"/>
                <a:gridCol w="2004650"/>
                <a:gridCol w="2516350"/>
              </a:tblGrid>
              <a:tr h="4574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Decision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8450" marB="48450" marR="96900" marL="9690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Brainstorming</a:t>
                      </a:r>
                      <a:endParaRPr b="0" sz="1900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48450" marB="48450" marR="96900" marL="969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Analysis</a:t>
                      </a:r>
                      <a:endParaRPr/>
                    </a:p>
                  </a:txBody>
                  <a:tcPr marT="48450" marB="48450" marR="96900" marL="96900" anchor="ctr"/>
                </a:tc>
                <a:tc hMerge="1"/>
                <a:tc hMerge="1"/>
              </a:tr>
              <a:tr h="457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Positive Impact</a:t>
                      </a:r>
                      <a:endParaRPr/>
                    </a:p>
                  </a:txBody>
                  <a:tcPr marT="48450" marB="48450" marR="96900" marL="969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Negative Impact</a:t>
                      </a:r>
                      <a:endParaRPr/>
                    </a:p>
                  </a:txBody>
                  <a:tcPr marT="48450" marB="48450" marR="96900" marL="969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Rights of stakeholders</a:t>
                      </a:r>
                      <a:endParaRPr/>
                    </a:p>
                  </a:txBody>
                  <a:tcPr marT="48450" marB="48450" marR="96900" marL="96900" anchor="ctr">
                    <a:solidFill>
                      <a:schemeClr val="accent2"/>
                    </a:solidFill>
                  </a:tcPr>
                </a:tc>
              </a:tr>
              <a:tr h="139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Robot picks old man and child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Cat life risk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Old man and child benefited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Less emotional attachment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Old man, child and their family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</a:t>
                      </a:r>
                      <a:endParaRPr/>
                    </a:p>
                  </a:txBody>
                  <a:tcPr marT="45725" marB="45725" marR="91450" marL="91450"/>
                </a:tc>
                <a:tc rowSpan="3"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Everyone has rights to live. It is their negative right.</a:t>
                      </a:r>
                      <a:endParaRPr/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If anyone is killed, it is a violation of their negative rights.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3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t/>
                      </a:r>
                      <a:endParaRPr sz="1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rPr lang="en-US" sz="1900"/>
                        <a:t>Robot picks cat and child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Old man life risk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Cat and child benefited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More emotional attachment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Cat, child and their family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Old man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13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t/>
                      </a:r>
                      <a:endParaRPr sz="1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EB Garamond"/>
                        <a:buNone/>
                      </a:pPr>
                      <a:r>
                        <a:rPr lang="en-US" sz="1900"/>
                        <a:t>Robot picks old man and cat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Child life risk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Old man and cat benefited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Most emotional attachment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EB Garamond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EB Garamond"/>
                        <a:buNone/>
                      </a:pPr>
                      <a:r>
                        <a:rPr lang="en-US" sz="1800"/>
                        <a:t>Cat, Old man and their family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EB Garamond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EB Garamond"/>
                        <a:buNone/>
                      </a:pPr>
                      <a:r>
                        <a:rPr lang="en-US" sz="1800"/>
                        <a:t>Child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</a:tbl>
          </a:graphicData>
        </a:graphic>
      </p:graphicFrame>
      <p:sp>
        <p:nvSpPr>
          <p:cNvPr id="263" name="Google Shape;263;p4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"/>
          <p:cNvSpPr txBox="1"/>
          <p:nvPr>
            <p:ph type="title"/>
          </p:nvPr>
        </p:nvSpPr>
        <p:spPr>
          <a:xfrm>
            <a:off x="3986784" y="594359"/>
            <a:ext cx="8165592" cy="154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RESPONSIBILITY OF DECISION MAKER</a:t>
            </a:r>
            <a:endParaRPr/>
          </a:p>
        </p:txBody>
      </p:sp>
      <p:sp>
        <p:nvSpPr>
          <p:cNvPr id="269" name="Google Shape;269;p5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5"/>
          <p:cNvSpPr txBox="1"/>
          <p:nvPr>
            <p:ph idx="2" type="body"/>
          </p:nvPr>
        </p:nvSpPr>
        <p:spPr>
          <a:xfrm>
            <a:off x="4089477" y="2211325"/>
            <a:ext cx="6408537" cy="2940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</a:pPr>
            <a:r>
              <a:rPr lang="en-US" sz="1800"/>
              <a:t>Ultimate decision maker is the programmer.</a:t>
            </a:r>
            <a:endParaRPr/>
          </a:p>
          <a:p>
            <a:pPr indent="-2331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3474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</a:pPr>
            <a:r>
              <a:rPr lang="en-US" sz="1800"/>
              <a:t>Must act consistently in the public interest.</a:t>
            </a:r>
            <a:endParaRPr/>
          </a:p>
          <a:p>
            <a:pPr indent="-2331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3474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</a:pPr>
            <a:r>
              <a:rPr lang="en-US" sz="1800"/>
              <a:t>Be trustworthy, fair, and unable to discriminate against anyone.</a:t>
            </a:r>
            <a:endParaRPr/>
          </a:p>
          <a:p>
            <a:pPr indent="-2331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3474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</a:pPr>
            <a:r>
              <a:rPr lang="en-US" sz="1800"/>
              <a:t>Must create and put into place a system that is both reliable and secure. </a:t>
            </a:r>
            <a:endParaRPr/>
          </a:p>
          <a:p>
            <a:pPr indent="-233172" lvl="0" marL="34747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6"/>
          <p:cNvSpPr txBox="1"/>
          <p:nvPr>
            <p:ph type="title"/>
          </p:nvPr>
        </p:nvSpPr>
        <p:spPr>
          <a:xfrm>
            <a:off x="621791" y="542499"/>
            <a:ext cx="10937517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</a:pPr>
            <a:r>
              <a:rPr lang="en-US" sz="3200"/>
              <a:t>KANT’S, MILL’S, AND RAWLS’ APPROACHES</a:t>
            </a:r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224598" y="1530215"/>
            <a:ext cx="3626435" cy="4975312"/>
            <a:chOff x="224598" y="1530215"/>
            <a:chExt cx="3626435" cy="4975312"/>
          </a:xfrm>
        </p:grpSpPr>
        <p:sp>
          <p:nvSpPr>
            <p:cNvPr id="278" name="Google Shape;278;p6"/>
            <p:cNvSpPr txBox="1"/>
            <p:nvPr/>
          </p:nvSpPr>
          <p:spPr>
            <a:xfrm>
              <a:off x="224598" y="2127060"/>
              <a:ext cx="3626434" cy="4378467"/>
            </a:xfrm>
            <a:prstGeom prst="rect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685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b="1" lang="en-US" sz="1800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IMMANUEL KANT’S “CATEGORICAL IMPERATIVE” THEORY</a:t>
              </a:r>
              <a:endParaRPr/>
            </a:p>
          </p:txBody>
        </p:sp>
        <p:pic>
          <p:nvPicPr>
            <p:cNvPr id="279" name="Google Shape;27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7267" y="1530215"/>
              <a:ext cx="1441096" cy="1078338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0" name="Google Shape;280;p6"/>
            <p:cNvSpPr txBox="1"/>
            <p:nvPr/>
          </p:nvSpPr>
          <p:spPr>
            <a:xfrm>
              <a:off x="224598" y="3695985"/>
              <a:ext cx="3626435" cy="2408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500"/>
                <a:buFont typeface="Arial"/>
                <a:buNone/>
              </a:pPr>
              <a:r>
                <a:rPr i="1" lang="en-US" sz="15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One should always respect the humanity of others and that one should only act following rules that could hold for everyone.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500"/>
                <a:buFont typeface="Arial"/>
                <a:buNone/>
              </a:pPr>
              <a:r>
                <a:t/>
              </a:r>
              <a:endParaRPr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According to this theory, no decision can be made; in our scenario, at least one life will be lost.</a:t>
              </a:r>
              <a:endParaRPr/>
            </a:p>
          </p:txBody>
        </p:sp>
      </p:grpSp>
      <p:grpSp>
        <p:nvGrpSpPr>
          <p:cNvPr id="281" name="Google Shape;281;p6"/>
          <p:cNvGrpSpPr/>
          <p:nvPr/>
        </p:nvGrpSpPr>
        <p:grpSpPr>
          <a:xfrm>
            <a:off x="4206583" y="1519513"/>
            <a:ext cx="3626435" cy="4986014"/>
            <a:chOff x="4206583" y="1519513"/>
            <a:chExt cx="3626435" cy="4986014"/>
          </a:xfrm>
        </p:grpSpPr>
        <p:grpSp>
          <p:nvGrpSpPr>
            <p:cNvPr id="282" name="Google Shape;282;p6"/>
            <p:cNvGrpSpPr/>
            <p:nvPr/>
          </p:nvGrpSpPr>
          <p:grpSpPr>
            <a:xfrm>
              <a:off x="4206583" y="2127060"/>
              <a:ext cx="3626435" cy="4378467"/>
              <a:chOff x="224597" y="2127060"/>
              <a:chExt cx="3626435" cy="4378467"/>
            </a:xfrm>
          </p:grpSpPr>
          <p:sp>
            <p:nvSpPr>
              <p:cNvPr id="283" name="Google Shape;283;p6"/>
              <p:cNvSpPr txBox="1"/>
              <p:nvPr/>
            </p:nvSpPr>
            <p:spPr>
              <a:xfrm>
                <a:off x="224598" y="2127060"/>
                <a:ext cx="3626434" cy="4378467"/>
              </a:xfrm>
              <a:prstGeom prst="rect">
                <a:avLst/>
              </a:prstGeom>
              <a:noFill/>
              <a:ln cap="flat" cmpd="sng" w="57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685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800"/>
                  <a:buFont typeface="Arial"/>
                  <a:buNone/>
                </a:pPr>
                <a:r>
                  <a:rPr b="1" lang="en-US" sz="1800" cap="none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rPr>
                  <a:t>MILL’S “UTILITARIAN THEORY” THEORY</a:t>
                </a:r>
                <a:endParaRPr/>
              </a:p>
            </p:txBody>
          </p:sp>
          <p:sp>
            <p:nvSpPr>
              <p:cNvPr id="284" name="Google Shape;284;p6"/>
              <p:cNvSpPr txBox="1"/>
              <p:nvPr/>
            </p:nvSpPr>
            <p:spPr>
              <a:xfrm>
                <a:off x="224597" y="3454930"/>
                <a:ext cx="3626435" cy="2408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rPr i="1" lang="en-US" sz="1500">
                    <a:solidFill>
                      <a:schemeClr val="accent6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The results or consequences of our actions which produces the greatest good for the most significant number.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t/>
                </a:r>
                <a:endParaRPr sz="15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rPr lang="en-US" sz="1500">
                    <a:solidFill>
                      <a:schemeClr val="accent6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According to this theory, the robot will save two human lives and left out the cat.</a:t>
                </a:r>
                <a:endParaRPr/>
              </a:p>
            </p:txBody>
          </p:sp>
        </p:grpSp>
        <p:pic>
          <p:nvPicPr>
            <p:cNvPr descr="A person with a bow tie&#10;&#10;Description automatically generated with medium confidence" id="285" name="Google Shape;28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5723" y="1519513"/>
              <a:ext cx="1109753" cy="1118952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6"/>
          <p:cNvGrpSpPr/>
          <p:nvPr/>
        </p:nvGrpSpPr>
        <p:grpSpPr>
          <a:xfrm>
            <a:off x="8188568" y="1406602"/>
            <a:ext cx="3626437" cy="5098925"/>
            <a:chOff x="8188568" y="1406602"/>
            <a:chExt cx="3626437" cy="5098925"/>
          </a:xfrm>
        </p:grpSpPr>
        <p:grpSp>
          <p:nvGrpSpPr>
            <p:cNvPr id="287" name="Google Shape;287;p6"/>
            <p:cNvGrpSpPr/>
            <p:nvPr/>
          </p:nvGrpSpPr>
          <p:grpSpPr>
            <a:xfrm>
              <a:off x="8188568" y="2127060"/>
              <a:ext cx="3626437" cy="4378467"/>
              <a:chOff x="224595" y="2127060"/>
              <a:chExt cx="3626437" cy="4378467"/>
            </a:xfrm>
          </p:grpSpPr>
          <p:sp>
            <p:nvSpPr>
              <p:cNvPr id="288" name="Google Shape;288;p6"/>
              <p:cNvSpPr txBox="1"/>
              <p:nvPr/>
            </p:nvSpPr>
            <p:spPr>
              <a:xfrm>
                <a:off x="224598" y="2127060"/>
                <a:ext cx="3626434" cy="4378467"/>
              </a:xfrm>
              <a:prstGeom prst="rect">
                <a:avLst/>
              </a:prstGeom>
              <a:noFill/>
              <a:ln cap="flat" cmpd="sng" w="571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685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800"/>
                  <a:buFont typeface="Arial"/>
                  <a:buNone/>
                </a:pPr>
                <a:r>
                  <a:rPr b="1" lang="en-US" sz="1800" cap="none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rPr>
                  <a:t>JOHN RAWLS’S “THEORY OF JUSTICE”</a:t>
                </a:r>
                <a:endParaRPr/>
              </a:p>
            </p:txBody>
          </p:sp>
          <p:sp>
            <p:nvSpPr>
              <p:cNvPr id="289" name="Google Shape;289;p6"/>
              <p:cNvSpPr txBox="1"/>
              <p:nvPr/>
            </p:nvSpPr>
            <p:spPr>
              <a:xfrm>
                <a:off x="224595" y="3616483"/>
                <a:ext cx="3626435" cy="2408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rPr i="1" lang="en-US" sz="1500">
                    <a:solidFill>
                      <a:schemeClr val="accent6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Everyone in the society holds equal fundamental rights whether someone is from a minority group, but it does not matter.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t/>
                </a:r>
                <a:endParaRPr sz="1500">
                  <a:solidFill>
                    <a:schemeClr val="accent6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500"/>
                  <a:buFont typeface="Arial"/>
                  <a:buNone/>
                </a:pPr>
                <a:r>
                  <a:rPr lang="en-US" sz="1500">
                    <a:solidFill>
                      <a:schemeClr val="accent6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According to this theory, the robot will save the cat, the old man and left out the child.</a:t>
                </a:r>
                <a:endParaRPr/>
              </a:p>
            </p:txBody>
          </p:sp>
        </p:grpSp>
        <p:pic>
          <p:nvPicPr>
            <p:cNvPr descr="A person wearing glasses&#10;&#10;Description automatically generated with medium confidence" id="290" name="Google Shape;290;p6"/>
            <p:cNvPicPr preferRelativeResize="0"/>
            <p:nvPr/>
          </p:nvPicPr>
          <p:blipFill rotWithShape="1">
            <a:blip r:embed="rId5">
              <a:alphaModFix/>
            </a:blip>
            <a:srcRect b="0" l="16389" r="12497" t="0"/>
            <a:stretch/>
          </p:blipFill>
          <p:spPr>
            <a:xfrm>
              <a:off x="9225831" y="1406602"/>
              <a:ext cx="1551911" cy="1325563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type="title"/>
          </p:nvPr>
        </p:nvSpPr>
        <p:spPr>
          <a:xfrm>
            <a:off x="1508760" y="169023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ULTIMATE DECISION</a:t>
            </a:r>
            <a:endParaRPr/>
          </a:p>
        </p:txBody>
      </p:sp>
      <p:sp>
        <p:nvSpPr>
          <p:cNvPr id="296" name="Google Shape;296;p7"/>
          <p:cNvSpPr txBox="1"/>
          <p:nvPr>
            <p:ph idx="12" type="sldNum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7"/>
          <p:cNvSpPr txBox="1"/>
          <p:nvPr>
            <p:ph idx="1" type="body"/>
          </p:nvPr>
        </p:nvSpPr>
        <p:spPr>
          <a:xfrm>
            <a:off x="1508759" y="2565127"/>
            <a:ext cx="6518617" cy="27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/>
              <a:t>Kant’s theory is impossible in our scenario.</a:t>
            </a:r>
            <a:endParaRPr/>
          </a:p>
          <a:p>
            <a:pPr indent="-158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/>
              <a:t>Theory of Justice by Rawls is not practical for our case. </a:t>
            </a:r>
            <a:endParaRPr/>
          </a:p>
          <a:p>
            <a:pPr indent="-158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/>
              <a:t>By following “Utilitarian theory”, we will save two human life instead of an animal’s life which has better utility than other cases.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 txBox="1"/>
          <p:nvPr>
            <p:ph type="ctrTitle"/>
          </p:nvPr>
        </p:nvSpPr>
        <p:spPr>
          <a:xfrm>
            <a:off x="1527048" y="309524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2022-09-09T18:08:12Z</dcterms:created>
  <dc:creator>Shahadat Anik</dc:creator>
</cp:coreProperties>
</file>